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78" r:id="rId3"/>
  </p:sldIdLst>
  <p:sldSz cx="12192000" cy="6858000"/>
  <p:notesSz cx="10234613" cy="71040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jandro Adell" initials="AA" lastIdx="12" clrIdx="0">
    <p:extLst>
      <p:ext uri="{19B8F6BF-5375-455C-9EA6-DF929625EA0E}">
        <p15:presenceInfo xmlns:p15="http://schemas.microsoft.com/office/powerpoint/2012/main" userId="75fb4c2aa930eb3b" providerId="Windows Live"/>
      </p:ext>
    </p:extLst>
  </p:cmAuthor>
  <p:cmAuthor id="2" name="Beril Aba" initials="BA" lastIdx="3" clrIdx="1">
    <p:extLst>
      <p:ext uri="{19B8F6BF-5375-455C-9EA6-DF929625EA0E}">
        <p15:presenceInfo xmlns:p15="http://schemas.microsoft.com/office/powerpoint/2012/main" userId="9309538107df1bc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D00"/>
    <a:srgbClr val="E84610"/>
    <a:srgbClr val="52A947"/>
    <a:srgbClr val="45454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901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0658A8EA-9D47-4D64-B71D-2608730D98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999" cy="356437"/>
          </a:xfrm>
          <a:prstGeom prst="rect">
            <a:avLst/>
          </a:prstGeom>
        </p:spPr>
        <p:txBody>
          <a:bodyPr vert="horz" lIns="94604" tIns="47302" rIns="94604" bIns="47302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4ED1E16-0400-4ED7-A624-957FB035C4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797245" y="1"/>
            <a:ext cx="4434999" cy="356437"/>
          </a:xfrm>
          <a:prstGeom prst="rect">
            <a:avLst/>
          </a:prstGeom>
        </p:spPr>
        <p:txBody>
          <a:bodyPr vert="horz" lIns="94604" tIns="47302" rIns="94604" bIns="47302" rtlCol="0"/>
          <a:lstStyle>
            <a:lvl1pPr algn="r">
              <a:defRPr sz="1200"/>
            </a:lvl1pPr>
          </a:lstStyle>
          <a:p>
            <a:fld id="{202E88A8-0885-4A1B-B89B-B6EDDC756E47}" type="datetimeFigureOut">
              <a:rPr lang="es-ES" smtClean="0"/>
              <a:t>29/06/2021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9E80F5B-067E-46AF-AC97-2C2BC057B7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747627"/>
            <a:ext cx="4434999" cy="356436"/>
          </a:xfrm>
          <a:prstGeom prst="rect">
            <a:avLst/>
          </a:prstGeom>
        </p:spPr>
        <p:txBody>
          <a:bodyPr vert="horz" lIns="94604" tIns="47302" rIns="94604" bIns="47302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E72A3F2-B62C-4379-A70A-EB335482C9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797245" y="6747627"/>
            <a:ext cx="4434999" cy="356436"/>
          </a:xfrm>
          <a:prstGeom prst="rect">
            <a:avLst/>
          </a:prstGeom>
        </p:spPr>
        <p:txBody>
          <a:bodyPr vert="horz" lIns="94604" tIns="47302" rIns="94604" bIns="47302" rtlCol="0" anchor="b"/>
          <a:lstStyle>
            <a:lvl1pPr algn="r">
              <a:defRPr sz="1200"/>
            </a:lvl1pPr>
          </a:lstStyle>
          <a:p>
            <a:fld id="{146FB35D-9CED-426D-9B16-21CAAF6CADE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840448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999" cy="356437"/>
          </a:xfrm>
          <a:prstGeom prst="rect">
            <a:avLst/>
          </a:prstGeom>
        </p:spPr>
        <p:txBody>
          <a:bodyPr vert="horz" lIns="94604" tIns="47302" rIns="94604" bIns="47302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797245" y="1"/>
            <a:ext cx="4434999" cy="356437"/>
          </a:xfrm>
          <a:prstGeom prst="rect">
            <a:avLst/>
          </a:prstGeom>
        </p:spPr>
        <p:txBody>
          <a:bodyPr vert="horz" lIns="94604" tIns="47302" rIns="94604" bIns="47302" rtlCol="0"/>
          <a:lstStyle>
            <a:lvl1pPr algn="r">
              <a:defRPr sz="1200"/>
            </a:lvl1pPr>
          </a:lstStyle>
          <a:p>
            <a:fld id="{F9EDEF1C-6910-4FFA-9C64-8A19CA543C62}" type="datetimeFigureOut">
              <a:rPr lang="es-ES" smtClean="0"/>
              <a:t>29/06/2021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86088" y="887413"/>
            <a:ext cx="4262437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04" tIns="47302" rIns="94604" bIns="47302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23462" y="3418831"/>
            <a:ext cx="8187690" cy="2797225"/>
          </a:xfrm>
          <a:prstGeom prst="rect">
            <a:avLst/>
          </a:prstGeom>
        </p:spPr>
        <p:txBody>
          <a:bodyPr vert="horz" lIns="94604" tIns="47302" rIns="94604" bIns="47302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747627"/>
            <a:ext cx="4434999" cy="356436"/>
          </a:xfrm>
          <a:prstGeom prst="rect">
            <a:avLst/>
          </a:prstGeom>
        </p:spPr>
        <p:txBody>
          <a:bodyPr vert="horz" lIns="94604" tIns="47302" rIns="94604" bIns="47302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797245" y="6747627"/>
            <a:ext cx="4434999" cy="356436"/>
          </a:xfrm>
          <a:prstGeom prst="rect">
            <a:avLst/>
          </a:prstGeom>
        </p:spPr>
        <p:txBody>
          <a:bodyPr vert="horz" lIns="94604" tIns="47302" rIns="94604" bIns="47302" rtlCol="0" anchor="b"/>
          <a:lstStyle>
            <a:lvl1pPr algn="r">
              <a:defRPr sz="1200"/>
            </a:lvl1pPr>
          </a:lstStyle>
          <a:p>
            <a:fld id="{26C8B53E-1457-4496-86F2-16855F8F0012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543143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encabezado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C8B53E-1457-4496-86F2-16855F8F0012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5211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encabezado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C8B53E-1457-4496-86F2-16855F8F0012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9535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34980E1C-D907-47AA-891B-B0AD879849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91933" y="4791061"/>
            <a:ext cx="9208134" cy="646332"/>
          </a:xfrm>
        </p:spPr>
        <p:txBody>
          <a:bodyPr anchor="b">
            <a:normAutofit/>
          </a:bodyPr>
          <a:lstStyle>
            <a:lvl1pPr algn="ctr">
              <a:defRPr sz="3200" b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tr-TR" dirty="0"/>
              <a:t>Title of the </a:t>
            </a:r>
            <a:r>
              <a:rPr lang="es-ES" dirty="0"/>
              <a:t>P</a:t>
            </a:r>
            <a:r>
              <a:rPr lang="tr-TR" dirty="0"/>
              <a:t>resentation</a:t>
            </a:r>
            <a:endParaRPr lang="es-ES" dirty="0"/>
          </a:p>
        </p:txBody>
      </p:sp>
      <p:sp>
        <p:nvSpPr>
          <p:cNvPr id="11" name="Marcador de fecha 3">
            <a:extLst>
              <a:ext uri="{FF2B5EF4-FFF2-40B4-BE49-F238E27FC236}">
                <a16:creationId xmlns:a16="http://schemas.microsoft.com/office/drawing/2014/main" id="{73228490-1854-4DB6-99AB-9543C15A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5611943"/>
            <a:ext cx="2743200" cy="365125"/>
          </a:xfrm>
        </p:spPr>
        <p:txBody>
          <a:bodyPr/>
          <a:lstStyle>
            <a:lvl1pPr>
              <a:defRPr sz="1600">
                <a:solidFill>
                  <a:srgbClr val="45454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4448A3B-7C4E-4FFF-952B-539B9FAE3DCB}" type="datetime1">
              <a:rPr lang="es-ES" smtClean="0"/>
              <a:pPr/>
              <a:t>29/06/2021</a:t>
            </a:fld>
            <a:endParaRPr lang="es-ES" dirty="0"/>
          </a:p>
        </p:txBody>
      </p:sp>
      <p:pic>
        <p:nvPicPr>
          <p:cNvPr id="14" name="Imagen 8">
            <a:extLst>
              <a:ext uri="{FF2B5EF4-FFF2-40B4-BE49-F238E27FC236}">
                <a16:creationId xmlns:a16="http://schemas.microsoft.com/office/drawing/2014/main" id="{74EC7476-4F50-4F75-A748-FD3BDDE94D34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2" y="6224661"/>
            <a:ext cx="713172" cy="474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1">
            <a:extLst>
              <a:ext uri="{FF2B5EF4-FFF2-40B4-BE49-F238E27FC236}">
                <a16:creationId xmlns:a16="http://schemas.microsoft.com/office/drawing/2014/main" id="{6A559BA0-1C96-4B07-AD4E-7196DD5BCC7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066" y="1440874"/>
            <a:ext cx="7698137" cy="2156225"/>
          </a:xfrm>
          <a:prstGeom prst="rect">
            <a:avLst/>
          </a:prstGeom>
        </p:spPr>
      </p:pic>
      <p:sp>
        <p:nvSpPr>
          <p:cNvPr id="20" name="Rectángulo 2">
            <a:extLst>
              <a:ext uri="{FF2B5EF4-FFF2-40B4-BE49-F238E27FC236}">
                <a16:creationId xmlns:a16="http://schemas.microsoft.com/office/drawing/2014/main" id="{FA3B759D-5AF4-4558-B064-3A6863333E6A}"/>
              </a:ext>
            </a:extLst>
          </p:cNvPr>
          <p:cNvSpPr/>
          <p:nvPr userDrawn="1"/>
        </p:nvSpPr>
        <p:spPr>
          <a:xfrm>
            <a:off x="2311066" y="3771649"/>
            <a:ext cx="76981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454545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Innovation Funding and Support for SMEs of the Built Environment Sector</a:t>
            </a: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8FA73132-8B50-4FA0-A7BE-87B450A4BFD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97"/>
            <a:ext cx="12218634" cy="1770395"/>
          </a:xfrm>
          <a:prstGeom prst="rect">
            <a:avLst/>
          </a:prstGeom>
        </p:spPr>
      </p:pic>
      <p:sp>
        <p:nvSpPr>
          <p:cNvPr id="12" name="CuadroTexto 1">
            <a:extLst>
              <a:ext uri="{FF2B5EF4-FFF2-40B4-BE49-F238E27FC236}">
                <a16:creationId xmlns:a16="http://schemas.microsoft.com/office/drawing/2014/main" id="{C0913AE8-BCA9-4F8D-AFC2-3EF54412FFF0}"/>
              </a:ext>
            </a:extLst>
          </p:cNvPr>
          <p:cNvSpPr txBox="1"/>
          <p:nvPr userDrawn="1"/>
        </p:nvSpPr>
        <p:spPr>
          <a:xfrm>
            <a:off x="2311066" y="6346266"/>
            <a:ext cx="86113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received funding from the European Union’s Horizon 2020 R&amp;I </a:t>
            </a:r>
            <a:r>
              <a:rPr lang="en-US" sz="10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under Grant Agreement N°873964.</a:t>
            </a:r>
            <a:endParaRPr lang="es-ES" sz="1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045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7CAC721-8B68-43E0-A97B-5BC842E7139E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1517904" y="6356350"/>
            <a:ext cx="2932176" cy="365125"/>
          </a:xfrm>
        </p:spPr>
        <p:txBody>
          <a:bodyPr/>
          <a:lstStyle>
            <a:lvl1pPr>
              <a:defRPr>
                <a:solidFill>
                  <a:srgbClr val="454545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s-ES" b="1" dirty="0"/>
              <a:t> </a:t>
            </a:r>
            <a:r>
              <a:rPr lang="es-ES" b="1" dirty="0">
                <a:solidFill>
                  <a:schemeClr val="bg2">
                    <a:lumMod val="75000"/>
                  </a:schemeClr>
                </a:solidFill>
              </a:rPr>
              <a:t>METABUILDING · H2020 G.A. 873964</a:t>
            </a:r>
            <a:endParaRPr lang="es-E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E0270B0-A0C0-40D7-9330-3C0229DF2C6F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9022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F3B1FC7B-6358-443F-A3DC-F72AAB7E6618}" type="slidenum">
              <a:rPr lang="es-ES" smtClean="0"/>
              <a:pPr/>
              <a:t>‹N°›</a:t>
            </a:fld>
            <a:endParaRPr lang="es-ES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6DA8DE27-0F8B-4831-9974-923D0E0C4EF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397375" y="236556"/>
            <a:ext cx="6329306" cy="722232"/>
          </a:xfrm>
        </p:spPr>
        <p:txBody>
          <a:bodyPr>
            <a:normAutofit/>
          </a:bodyPr>
          <a:lstStyle>
            <a:lvl1pPr>
              <a:defRPr sz="2800">
                <a:solidFill>
                  <a:srgbClr val="454545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56FC7F0-90BA-47D0-9E33-014B8FD78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252" y="58751"/>
            <a:ext cx="3528017" cy="988187"/>
          </a:xfrm>
          <a:prstGeom prst="rect">
            <a:avLst/>
          </a:prstGeom>
        </p:spPr>
      </p:pic>
      <p:pic>
        <p:nvPicPr>
          <p:cNvPr id="7" name="Imagen 6" descr="Imagen que contiene edificio, paraguas, alambre, grande&#10;&#10;Descripción generada automáticamente">
            <a:extLst>
              <a:ext uri="{FF2B5EF4-FFF2-40B4-BE49-F238E27FC236}">
                <a16:creationId xmlns:a16="http://schemas.microsoft.com/office/drawing/2014/main" id="{38C1ED49-D0ED-44DB-BEE2-56E98914EF5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8" y="0"/>
            <a:ext cx="13292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79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reloj, hélice&#10;&#10;Descripción generada automáticamente">
            <a:extLst>
              <a:ext uri="{FF2B5EF4-FFF2-40B4-BE49-F238E27FC236}">
                <a16:creationId xmlns:a16="http://schemas.microsoft.com/office/drawing/2014/main" id="{86BB35DA-3032-4B65-BE94-0DE99CD102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577" y="2917197"/>
            <a:ext cx="4522231" cy="394080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7A20D6B-C1A0-469E-96B3-015684CBA550}"/>
              </a:ext>
            </a:extLst>
          </p:cNvPr>
          <p:cNvSpPr/>
          <p:nvPr userDrawn="1"/>
        </p:nvSpPr>
        <p:spPr>
          <a:xfrm>
            <a:off x="4813014" y="1"/>
            <a:ext cx="7378986" cy="6858000"/>
          </a:xfrm>
          <a:prstGeom prst="rect">
            <a:avLst/>
          </a:prstGeom>
          <a:solidFill>
            <a:srgbClr val="EF7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83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2">
            <a:extLst>
              <a:ext uri="{FF2B5EF4-FFF2-40B4-BE49-F238E27FC236}">
                <a16:creationId xmlns:a16="http://schemas.microsoft.com/office/drawing/2014/main" id="{4F77B9ED-CBC8-489E-A574-B18B57AD1AC8}"/>
              </a:ext>
            </a:extLst>
          </p:cNvPr>
          <p:cNvSpPr txBox="1"/>
          <p:nvPr userDrawn="1"/>
        </p:nvSpPr>
        <p:spPr>
          <a:xfrm>
            <a:off x="4313383" y="5066517"/>
            <a:ext cx="348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EF7D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</a:t>
            </a:r>
            <a:r>
              <a:rPr lang="es-ES" b="1" dirty="0">
                <a:solidFill>
                  <a:srgbClr val="EF7D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</a:t>
            </a:r>
            <a:r>
              <a:rPr lang="tr-TR" b="1" dirty="0">
                <a:solidFill>
                  <a:srgbClr val="EF7D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etabuilding</a:t>
            </a:r>
            <a:r>
              <a:rPr lang="es-ES" b="1" dirty="0">
                <a:solidFill>
                  <a:srgbClr val="EF7D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.com</a:t>
            </a:r>
            <a:endParaRPr lang="en-US" b="1" dirty="0">
              <a:solidFill>
                <a:srgbClr val="EF7D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4" name="Group 18">
            <a:extLst>
              <a:ext uri="{FF2B5EF4-FFF2-40B4-BE49-F238E27FC236}">
                <a16:creationId xmlns:a16="http://schemas.microsoft.com/office/drawing/2014/main" id="{DCFA9B56-26C6-4AA6-A925-8CAEB8D426A7}"/>
              </a:ext>
            </a:extLst>
          </p:cNvPr>
          <p:cNvGrpSpPr/>
          <p:nvPr userDrawn="1"/>
        </p:nvGrpSpPr>
        <p:grpSpPr>
          <a:xfrm>
            <a:off x="1524002" y="6224661"/>
            <a:ext cx="9398410" cy="474043"/>
            <a:chOff x="1576405" y="5779630"/>
            <a:chExt cx="7931691" cy="474043"/>
          </a:xfrm>
        </p:grpSpPr>
        <p:pic>
          <p:nvPicPr>
            <p:cNvPr id="15" name="Imagen 8">
              <a:extLst>
                <a:ext uri="{FF2B5EF4-FFF2-40B4-BE49-F238E27FC236}">
                  <a16:creationId xmlns:a16="http://schemas.microsoft.com/office/drawing/2014/main" id="{50EBB576-73D5-4D99-9B10-A2380C3B970A}"/>
                </a:ext>
              </a:extLst>
            </p:cNvPr>
            <p:cNvPicPr/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6405" y="5779630"/>
              <a:ext cx="601874" cy="4740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CuadroTexto 1">
              <a:extLst>
                <a:ext uri="{FF2B5EF4-FFF2-40B4-BE49-F238E27FC236}">
                  <a16:creationId xmlns:a16="http://schemas.microsoft.com/office/drawing/2014/main" id="{0246AE45-9B8D-45A4-A55B-E0D02546EF8D}"/>
                </a:ext>
              </a:extLst>
            </p:cNvPr>
            <p:cNvSpPr txBox="1"/>
            <p:nvPr userDrawn="1"/>
          </p:nvSpPr>
          <p:spPr>
            <a:xfrm>
              <a:off x="2240640" y="5901235"/>
              <a:ext cx="726745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90000"/>
                </a:lnSpc>
              </a:pPr>
              <a:r>
                <a:rPr lang="en-US" sz="1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project has received funding from the European Union’s Horizon 2020 R&amp;I </a:t>
              </a:r>
              <a:r>
                <a:rPr lang="en-US" sz="10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programme</a:t>
              </a:r>
              <a:r>
                <a:rPr lang="en-US" sz="1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under Grant Agreement N°873964.</a:t>
              </a:r>
              <a:endParaRPr lang="es-ES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TextBox 2">
            <a:extLst>
              <a:ext uri="{FF2B5EF4-FFF2-40B4-BE49-F238E27FC236}">
                <a16:creationId xmlns:a16="http://schemas.microsoft.com/office/drawing/2014/main" id="{D669E9B2-DB7E-425F-A640-5496263E32C5}"/>
              </a:ext>
            </a:extLst>
          </p:cNvPr>
          <p:cNvSpPr txBox="1"/>
          <p:nvPr userDrawn="1"/>
        </p:nvSpPr>
        <p:spPr>
          <a:xfrm>
            <a:off x="1387928" y="3962871"/>
            <a:ext cx="9416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Thank you for your kind attention</a:t>
            </a:r>
            <a:endParaRPr lang="en-US" sz="4800" b="0" dirty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1" name="Picture 21">
            <a:extLst>
              <a:ext uri="{FF2B5EF4-FFF2-40B4-BE49-F238E27FC236}">
                <a16:creationId xmlns:a16="http://schemas.microsoft.com/office/drawing/2014/main" id="{D47A60D1-A119-4AB7-9964-FCBD48CD81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066" y="1532314"/>
            <a:ext cx="7698137" cy="215622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E55CE19-C6EE-4481-800A-F65493973E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97"/>
            <a:ext cx="12218634" cy="1770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71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D99AAD9-6625-4144-A38D-B99F497D8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54C0CF-B9EF-4F4A-ABF6-FFBD3522E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936197-7CE6-444F-A7CC-F4B8A9D71E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55D5-CDEE-4452-BFBB-BCC248D7B2D7}" type="datetime1">
              <a:rPr lang="es-ES" smtClean="0"/>
              <a:t>29/06/2021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C0B0DF-EC03-41A0-9187-A129B83F3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METABUILDING · H2020 G.A. 873964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FDEB0F-9D1E-4326-9986-B30C34BEEC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FC7B-6358-443F-A3DC-F72AAB7E6618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381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61" r:id="rId3"/>
    <p:sldLayoutId id="2147483660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1">
            <a:extLst>
              <a:ext uri="{FF2B5EF4-FFF2-40B4-BE49-F238E27FC236}">
                <a16:creationId xmlns:a16="http://schemas.microsoft.com/office/drawing/2014/main" id="{E98E50E6-6533-4C7D-8C7C-87489BE1D686}"/>
              </a:ext>
            </a:extLst>
          </p:cNvPr>
          <p:cNvSpPr txBox="1"/>
          <p:nvPr/>
        </p:nvSpPr>
        <p:spPr>
          <a:xfrm>
            <a:off x="1351884" y="293762"/>
            <a:ext cx="6421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i="1" dirty="0">
                <a:solidFill>
                  <a:schemeClr val="bg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 OF ENTITY + LOGO</a:t>
            </a:r>
            <a:endParaRPr lang="fr-FR" sz="2800" b="1" i="1" dirty="0">
              <a:solidFill>
                <a:schemeClr val="bg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Marcador de pie de página 2">
            <a:extLst>
              <a:ext uri="{FF2B5EF4-FFF2-40B4-BE49-F238E27FC236}">
                <a16:creationId xmlns:a16="http://schemas.microsoft.com/office/drawing/2014/main" id="{1A771C0C-1352-4B17-9B71-465B584C7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8430"/>
            <a:ext cx="4114800" cy="365125"/>
          </a:xfrm>
        </p:spPr>
        <p:txBody>
          <a:bodyPr/>
          <a:lstStyle>
            <a:lvl1pPr>
              <a:defRPr>
                <a:solidFill>
                  <a:srgbClr val="454545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s-ES" b="1" dirty="0"/>
              <a:t> </a:t>
            </a:r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METABUILDING · H2020 G.A. 873964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404C79-4352-4DBE-B259-CF0BD2F58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4960" y="6539231"/>
            <a:ext cx="2743200" cy="267970"/>
          </a:xfrm>
        </p:spPr>
        <p:txBody>
          <a:bodyPr/>
          <a:lstStyle/>
          <a:p>
            <a:fld id="{F3B1FC7B-6358-443F-A3DC-F72AAB7E6618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9" name="Rectángulo: esquinas redondeadas 20">
            <a:extLst>
              <a:ext uri="{FF2B5EF4-FFF2-40B4-BE49-F238E27FC236}">
                <a16:creationId xmlns:a16="http://schemas.microsoft.com/office/drawing/2014/main" id="{FA05C599-50BA-464A-B447-704F61801941}"/>
              </a:ext>
            </a:extLst>
          </p:cNvPr>
          <p:cNvSpPr/>
          <p:nvPr/>
        </p:nvSpPr>
        <p:spPr>
          <a:xfrm>
            <a:off x="7625919" y="1516461"/>
            <a:ext cx="4336906" cy="523220"/>
          </a:xfrm>
          <a:prstGeom prst="roundRect">
            <a:avLst/>
          </a:prstGeom>
          <a:solidFill>
            <a:srgbClr val="EF7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Offer of expertise</a:t>
            </a:r>
            <a:endParaRPr lang="en-GB" sz="1600" dirty="0">
              <a:solidFill>
                <a:prstClr val="white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09C2C5-383B-4F68-BA4A-A8933969E264}"/>
              </a:ext>
            </a:extLst>
          </p:cNvPr>
          <p:cNvSpPr txBox="1"/>
          <p:nvPr/>
        </p:nvSpPr>
        <p:spPr>
          <a:xfrm>
            <a:off x="7625919" y="2277495"/>
            <a:ext cx="41148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err="1"/>
              <a:t>Please</a:t>
            </a:r>
            <a:r>
              <a:rPr lang="fr-FR" i="1" dirty="0"/>
              <a:t> </a:t>
            </a:r>
            <a:r>
              <a:rPr lang="fr-FR" i="1" dirty="0" err="1"/>
              <a:t>provide</a:t>
            </a:r>
            <a:r>
              <a:rPr lang="fr-FR" i="1" dirty="0"/>
              <a:t> a short description of the expertise </a:t>
            </a:r>
            <a:r>
              <a:rPr lang="fr-FR" i="1" dirty="0" err="1"/>
              <a:t>you</a:t>
            </a:r>
            <a:r>
              <a:rPr lang="fr-FR" i="1" dirty="0"/>
              <a:t> </a:t>
            </a:r>
            <a:r>
              <a:rPr lang="fr-FR" i="1" dirty="0" err="1"/>
              <a:t>would</a:t>
            </a:r>
            <a:r>
              <a:rPr lang="fr-FR" i="1" dirty="0"/>
              <a:t> like to </a:t>
            </a:r>
            <a:r>
              <a:rPr lang="fr-FR" i="1" dirty="0" err="1"/>
              <a:t>offer</a:t>
            </a:r>
            <a:r>
              <a:rPr lang="fr-FR" i="1" dirty="0"/>
              <a:t> to a </a:t>
            </a:r>
            <a:r>
              <a:rPr lang="fr-FR" i="1" dirty="0" err="1"/>
              <a:t>project</a:t>
            </a:r>
            <a:endParaRPr lang="fr-FR" i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73E71C1-997C-46E8-A0E5-C16F32999FFD}"/>
              </a:ext>
            </a:extLst>
          </p:cNvPr>
          <p:cNvSpPr txBox="1"/>
          <p:nvPr/>
        </p:nvSpPr>
        <p:spPr>
          <a:xfrm>
            <a:off x="1351883" y="880731"/>
            <a:ext cx="61826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Type of </a:t>
            </a:r>
            <a:r>
              <a:rPr lang="fr-FR" i="1" dirty="0" err="1"/>
              <a:t>entity</a:t>
            </a:r>
            <a:r>
              <a:rPr lang="fr-FR" i="1" dirty="0"/>
              <a:t> : SME, RTO, etc.  </a:t>
            </a:r>
            <a:br>
              <a:rPr lang="fr-FR" i="1" dirty="0"/>
            </a:br>
            <a:r>
              <a:rPr lang="fr-FR" i="1" dirty="0"/>
              <a:t>Country: X</a:t>
            </a:r>
            <a:br>
              <a:rPr lang="fr-FR" i="1" dirty="0"/>
            </a:br>
            <a:r>
              <a:rPr lang="fr-FR" i="1" dirty="0" err="1"/>
              <a:t>Sector</a:t>
            </a:r>
            <a:r>
              <a:rPr lang="fr-FR" i="1" dirty="0"/>
              <a:t> of </a:t>
            </a:r>
            <a:r>
              <a:rPr lang="fr-FR" i="1" dirty="0" err="1"/>
              <a:t>activity</a:t>
            </a:r>
            <a:r>
              <a:rPr lang="fr-FR" i="1" dirty="0"/>
              <a:t>: X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3C5D946-7716-4EFD-B8F7-8435C050D611}"/>
              </a:ext>
            </a:extLst>
          </p:cNvPr>
          <p:cNvSpPr txBox="1"/>
          <p:nvPr/>
        </p:nvSpPr>
        <p:spPr>
          <a:xfrm>
            <a:off x="1480855" y="1867810"/>
            <a:ext cx="526827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1" dirty="0"/>
              <a:t> 1. Construction and ICT Challenge</a:t>
            </a:r>
            <a:br>
              <a:rPr lang="fr-FR" sz="1400" i="1" dirty="0"/>
            </a:br>
            <a:r>
              <a:rPr lang="fr-FR" sz="1400" i="1" dirty="0"/>
              <a:t> 1.1 Monitoring and </a:t>
            </a:r>
            <a:r>
              <a:rPr lang="fr-FR" sz="1400" i="1" dirty="0" err="1"/>
              <a:t>managing</a:t>
            </a:r>
            <a:r>
              <a:rPr lang="fr-FR" sz="1400" i="1" dirty="0"/>
              <a:t> building </a:t>
            </a:r>
            <a:r>
              <a:rPr lang="fr-FR" sz="1400" i="1" dirty="0" err="1"/>
              <a:t>energy</a:t>
            </a:r>
            <a:r>
              <a:rPr lang="fr-FR" sz="1400" i="1" dirty="0"/>
              <a:t>/</a:t>
            </a:r>
            <a:r>
              <a:rPr lang="fr-FR" sz="1400" i="1" dirty="0" err="1"/>
              <a:t>comfort</a:t>
            </a:r>
            <a:r>
              <a:rPr lang="fr-FR" sz="1400" i="1" dirty="0"/>
              <a:t>/</a:t>
            </a:r>
            <a:r>
              <a:rPr lang="fr-FR" sz="1400" i="1" dirty="0" err="1"/>
              <a:t>health</a:t>
            </a:r>
            <a:r>
              <a:rPr lang="fr-FR" sz="1400" i="1" dirty="0"/>
              <a:t>    performance in buildings</a:t>
            </a:r>
            <a:br>
              <a:rPr lang="fr-FR" sz="1400" i="1" dirty="0"/>
            </a:br>
            <a:r>
              <a:rPr lang="fr-FR" sz="1400" i="1" dirty="0"/>
              <a:t> 1.2 New BIM and digital </a:t>
            </a:r>
            <a:r>
              <a:rPr lang="fr-FR" sz="1400" i="1" dirty="0" err="1"/>
              <a:t>tools</a:t>
            </a:r>
            <a:r>
              <a:rPr lang="fr-FR" sz="1400" i="1" dirty="0"/>
              <a:t> for </a:t>
            </a:r>
            <a:r>
              <a:rPr lang="fr-FR" sz="1400" i="1" dirty="0" err="1"/>
              <a:t>SMEs</a:t>
            </a:r>
            <a:br>
              <a:rPr lang="fr-FR" sz="1400" i="1" dirty="0"/>
            </a:br>
            <a:r>
              <a:rPr lang="fr-FR" sz="1400" i="1" dirty="0"/>
              <a:t> </a:t>
            </a:r>
            <a:r>
              <a:rPr lang="fr-FR" sz="1400" b="1" i="1" dirty="0"/>
              <a:t>2. Construction and Nature-</a:t>
            </a:r>
            <a:r>
              <a:rPr lang="fr-FR" sz="1400" b="1" i="1" dirty="0" err="1"/>
              <a:t>Based</a:t>
            </a:r>
            <a:r>
              <a:rPr lang="fr-FR" sz="1400" b="1" i="1" dirty="0"/>
              <a:t> Solutions Challenge</a:t>
            </a:r>
            <a:br>
              <a:rPr lang="fr-FR" sz="1400" i="1" dirty="0"/>
            </a:br>
            <a:r>
              <a:rPr lang="fr-FR" sz="1400" i="1" dirty="0"/>
              <a:t> 2.1 NBS system solutions for </a:t>
            </a:r>
            <a:r>
              <a:rPr lang="fr-FR" sz="1400" i="1" dirty="0" err="1"/>
              <a:t>renovation</a:t>
            </a:r>
            <a:br>
              <a:rPr lang="fr-FR" sz="1400" i="1" dirty="0"/>
            </a:br>
            <a:r>
              <a:rPr lang="fr-FR" sz="1400" i="1" dirty="0"/>
              <a:t> 2.2 </a:t>
            </a:r>
            <a:r>
              <a:rPr lang="fr-FR" sz="1400" i="1" dirty="0" err="1"/>
              <a:t>Digitization</a:t>
            </a:r>
            <a:r>
              <a:rPr lang="fr-FR" sz="1400" i="1" dirty="0"/>
              <a:t> of care/maintenance/monitoring</a:t>
            </a:r>
          </a:p>
          <a:p>
            <a:r>
              <a:rPr lang="fr-FR" sz="1400" b="1" i="1" dirty="0"/>
              <a:t>3. Construction and </a:t>
            </a:r>
            <a:r>
              <a:rPr lang="fr-FR" sz="1400" b="1" i="1" dirty="0" err="1"/>
              <a:t>Reycling</a:t>
            </a:r>
            <a:r>
              <a:rPr lang="fr-FR" sz="1400" b="1" i="1" dirty="0"/>
              <a:t> and </a:t>
            </a:r>
            <a:r>
              <a:rPr lang="fr-FR" sz="1400" b="1" i="1" dirty="0" err="1"/>
              <a:t>Circular</a:t>
            </a:r>
            <a:r>
              <a:rPr lang="fr-FR" sz="1400" b="1" i="1" dirty="0"/>
              <a:t> Economy Challenge</a:t>
            </a:r>
            <a:br>
              <a:rPr lang="fr-FR" sz="1400" i="1" dirty="0"/>
            </a:br>
            <a:r>
              <a:rPr lang="fr-FR" sz="1400" i="1" dirty="0"/>
              <a:t> 3.1 New </a:t>
            </a:r>
            <a:r>
              <a:rPr lang="fr-FR" sz="1400" i="1" dirty="0" err="1"/>
              <a:t>recycled</a:t>
            </a:r>
            <a:r>
              <a:rPr lang="fr-FR" sz="1400" i="1" dirty="0"/>
              <a:t> building and/or </a:t>
            </a:r>
            <a:r>
              <a:rPr lang="fr-FR" sz="1400" i="1" dirty="0" err="1"/>
              <a:t>urban</a:t>
            </a:r>
            <a:r>
              <a:rPr lang="fr-FR" sz="1400" i="1" dirty="0"/>
              <a:t> </a:t>
            </a:r>
            <a:r>
              <a:rPr lang="fr-FR" sz="1400" i="1" dirty="0" err="1"/>
              <a:t>fabric</a:t>
            </a:r>
            <a:r>
              <a:rPr lang="fr-FR" sz="1400" i="1" dirty="0"/>
              <a:t> </a:t>
            </a:r>
            <a:r>
              <a:rPr lang="fr-FR" sz="1400" i="1" dirty="0" err="1"/>
              <a:t>materials</a:t>
            </a:r>
            <a:br>
              <a:rPr lang="fr-FR" sz="1400" i="1" dirty="0"/>
            </a:br>
            <a:r>
              <a:rPr lang="fr-FR" sz="1400" i="1" dirty="0"/>
              <a:t>3.2  Digital solutions for the </a:t>
            </a:r>
            <a:r>
              <a:rPr lang="fr-FR" sz="1400" i="1" dirty="0" err="1"/>
              <a:t>Circular</a:t>
            </a:r>
            <a:r>
              <a:rPr lang="fr-FR" sz="1400" i="1" dirty="0"/>
              <a:t> </a:t>
            </a:r>
            <a:r>
              <a:rPr lang="fr-FR" sz="1400" i="1" dirty="0" err="1"/>
              <a:t>approach</a:t>
            </a:r>
            <a:r>
              <a:rPr lang="fr-FR" sz="1400" i="1" dirty="0"/>
              <a:t> in the construction </a:t>
            </a:r>
            <a:r>
              <a:rPr lang="fr-FR" sz="1400" i="1" dirty="0" err="1"/>
              <a:t>sector</a:t>
            </a:r>
            <a:br>
              <a:rPr lang="fr-FR" sz="1400" i="1" dirty="0"/>
            </a:br>
            <a:r>
              <a:rPr lang="fr-FR" sz="1400" b="1" i="1" dirty="0"/>
              <a:t>4.</a:t>
            </a:r>
            <a:r>
              <a:rPr lang="fr-FR" sz="1400" i="1" dirty="0"/>
              <a:t> </a:t>
            </a:r>
            <a:r>
              <a:rPr lang="fr-FR" sz="1400" b="1" i="1" dirty="0"/>
              <a:t>Construction and Additive </a:t>
            </a:r>
            <a:r>
              <a:rPr lang="fr-FR" sz="1400" b="1" i="1" dirty="0" err="1"/>
              <a:t>Manufacturing</a:t>
            </a:r>
            <a:r>
              <a:rPr lang="fr-FR" sz="1400" b="1" i="1" dirty="0"/>
              <a:t> Challenge</a:t>
            </a:r>
            <a:br>
              <a:rPr lang="fr-FR" sz="1400" i="1" dirty="0"/>
            </a:br>
            <a:r>
              <a:rPr lang="fr-FR" sz="1400" i="1" dirty="0"/>
              <a:t>4.1 Waste </a:t>
            </a:r>
            <a:r>
              <a:rPr lang="fr-FR" sz="1400" i="1" dirty="0" err="1"/>
              <a:t>reuse</a:t>
            </a:r>
            <a:r>
              <a:rPr lang="fr-FR" sz="1400" i="1" dirty="0"/>
              <a:t> </a:t>
            </a:r>
            <a:r>
              <a:rPr lang="fr-FR" sz="1400" i="1" dirty="0" err="1"/>
              <a:t>through</a:t>
            </a:r>
            <a:r>
              <a:rPr lang="fr-FR" sz="1400" i="1" dirty="0"/>
              <a:t> </a:t>
            </a:r>
            <a:r>
              <a:rPr lang="fr-FR" sz="1400" i="1" dirty="0" err="1"/>
              <a:t>integration</a:t>
            </a:r>
            <a:r>
              <a:rPr lang="fr-FR" sz="1400" i="1" dirty="0"/>
              <a:t> </a:t>
            </a:r>
            <a:r>
              <a:rPr lang="fr-FR" sz="1400" i="1" dirty="0" err="1"/>
              <a:t>into</a:t>
            </a:r>
            <a:r>
              <a:rPr lang="fr-FR" sz="1400" i="1" dirty="0"/>
              <a:t> large 3D printing </a:t>
            </a:r>
            <a:r>
              <a:rPr lang="fr-FR" sz="1400" i="1" dirty="0" err="1"/>
              <a:t>processes</a:t>
            </a:r>
            <a:r>
              <a:rPr lang="fr-FR" sz="1400" i="1" dirty="0"/>
              <a:t> for the construction </a:t>
            </a:r>
            <a:r>
              <a:rPr lang="fr-FR" sz="1400" i="1" dirty="0" err="1"/>
              <a:t>sector</a:t>
            </a:r>
            <a:br>
              <a:rPr lang="fr-FR" sz="1400" i="1" dirty="0"/>
            </a:br>
            <a:r>
              <a:rPr lang="fr-FR" sz="1400" i="1" dirty="0"/>
              <a:t>4.2 </a:t>
            </a:r>
            <a:r>
              <a:rPr lang="fr-FR" sz="1400" i="1" dirty="0" err="1"/>
              <a:t>Integration</a:t>
            </a:r>
            <a:r>
              <a:rPr lang="fr-FR" sz="1400" i="1" dirty="0"/>
              <a:t> of new </a:t>
            </a:r>
            <a:r>
              <a:rPr lang="fr-FR" sz="1400" i="1" dirty="0" err="1"/>
              <a:t>functionalities</a:t>
            </a:r>
            <a:r>
              <a:rPr lang="fr-FR" sz="1400" i="1" dirty="0"/>
              <a:t> in construction components by </a:t>
            </a:r>
            <a:r>
              <a:rPr lang="fr-FR" sz="1400" i="1" dirty="0" err="1"/>
              <a:t>means</a:t>
            </a:r>
            <a:r>
              <a:rPr lang="fr-FR" sz="1400" i="1" dirty="0"/>
              <a:t> of 3D printing</a:t>
            </a:r>
          </a:p>
          <a:p>
            <a:endParaRPr lang="fr-FR" sz="1400" i="1" dirty="0"/>
          </a:p>
          <a:p>
            <a:r>
              <a:rPr lang="fr-FR" sz="1400" b="1" i="1" dirty="0"/>
              <a:t>5. </a:t>
            </a:r>
            <a:r>
              <a:rPr lang="fr-FR" sz="1400" b="1" i="1" dirty="0" err="1"/>
              <a:t>Offer</a:t>
            </a:r>
            <a:r>
              <a:rPr lang="fr-FR" sz="1400" b="1" i="1" dirty="0"/>
              <a:t> of expertise </a:t>
            </a:r>
            <a:r>
              <a:rPr lang="fr-FR" sz="1400" b="1" i="1" dirty="0" err="1"/>
              <a:t>that</a:t>
            </a:r>
            <a:r>
              <a:rPr lang="fr-FR" sz="1400" b="1" i="1" dirty="0"/>
              <a:t> </a:t>
            </a:r>
            <a:r>
              <a:rPr lang="fr-FR" sz="1400" b="1" i="1" dirty="0" err="1"/>
              <a:t>could</a:t>
            </a:r>
            <a:r>
              <a:rPr lang="fr-FR" sz="1400" b="1" i="1" dirty="0"/>
              <a:t> </a:t>
            </a:r>
            <a:r>
              <a:rPr lang="fr-FR" sz="1400" b="1" i="1" dirty="0" err="1"/>
              <a:t>be</a:t>
            </a:r>
            <a:r>
              <a:rPr lang="fr-FR" sz="1400" b="1" i="1" dirty="0"/>
              <a:t> </a:t>
            </a:r>
            <a:r>
              <a:rPr lang="fr-FR" sz="1400" b="1" i="1" dirty="0" err="1"/>
              <a:t>used</a:t>
            </a:r>
            <a:r>
              <a:rPr lang="fr-FR" sz="1400" b="1" i="1" dirty="0"/>
              <a:t> in </a:t>
            </a:r>
            <a:r>
              <a:rPr lang="fr-FR" sz="1400" b="1" i="1" dirty="0" err="1"/>
              <a:t>different</a:t>
            </a:r>
            <a:r>
              <a:rPr lang="fr-FR" sz="1400" b="1" i="1" dirty="0"/>
              <a:t> challenges/topics.</a:t>
            </a:r>
          </a:p>
          <a:p>
            <a:endParaRPr lang="fr-FR" sz="1400" i="1" dirty="0"/>
          </a:p>
          <a:p>
            <a:r>
              <a:rPr lang="fr-FR" sz="1600" i="1" dirty="0" err="1"/>
              <a:t>Please</a:t>
            </a:r>
            <a:r>
              <a:rPr lang="fr-FR" sz="1600" i="1" dirty="0"/>
              <a:t> </a:t>
            </a:r>
            <a:r>
              <a:rPr lang="fr-FR" sz="1600" i="1" dirty="0" err="1"/>
              <a:t>keep</a:t>
            </a:r>
            <a:r>
              <a:rPr lang="fr-FR" sz="1600" i="1" dirty="0"/>
              <a:t> </a:t>
            </a:r>
            <a:r>
              <a:rPr lang="fr-FR" sz="1600" i="1" dirty="0" err="1"/>
              <a:t>only</a:t>
            </a:r>
            <a:r>
              <a:rPr lang="fr-FR" sz="1600" i="1" dirty="0"/>
              <a:t> the challenges and topics </a:t>
            </a:r>
            <a:r>
              <a:rPr lang="fr-FR" sz="1600" i="1" dirty="0" err="1"/>
              <a:t>your</a:t>
            </a:r>
            <a:r>
              <a:rPr lang="fr-FR" sz="1600" i="1" dirty="0"/>
              <a:t> </a:t>
            </a:r>
            <a:r>
              <a:rPr lang="fr-FR" sz="1600" i="1" dirty="0" err="1"/>
              <a:t>project</a:t>
            </a:r>
            <a:r>
              <a:rPr lang="fr-FR" sz="1600" i="1" dirty="0"/>
              <a:t>/</a:t>
            </a:r>
            <a:r>
              <a:rPr lang="fr-FR" sz="1600" i="1" dirty="0" err="1"/>
              <a:t>idea</a:t>
            </a:r>
            <a:r>
              <a:rPr lang="fr-FR" sz="1600" i="1" dirty="0"/>
              <a:t> </a:t>
            </a:r>
            <a:r>
              <a:rPr lang="fr-FR" sz="1600" i="1" dirty="0" err="1"/>
              <a:t>is</a:t>
            </a:r>
            <a:r>
              <a:rPr lang="fr-FR" sz="1600" i="1" dirty="0"/>
              <a:t> </a:t>
            </a:r>
            <a:r>
              <a:rPr lang="fr-FR" sz="1600" i="1" dirty="0" err="1"/>
              <a:t>addressing</a:t>
            </a:r>
            <a:r>
              <a:rPr lang="fr-FR" sz="1600" i="1" dirty="0"/>
              <a:t> and </a:t>
            </a:r>
            <a:r>
              <a:rPr lang="fr-FR" sz="1600" i="1" dirty="0" err="1"/>
              <a:t>delete</a:t>
            </a:r>
            <a:r>
              <a:rPr lang="fr-FR" sz="1600" i="1" dirty="0"/>
              <a:t> the </a:t>
            </a:r>
            <a:r>
              <a:rPr lang="fr-FR" sz="1600" i="1" dirty="0" err="1"/>
              <a:t>others</a:t>
            </a:r>
            <a:r>
              <a:rPr lang="fr-FR" sz="1600" i="1" dirty="0"/>
              <a:t>. </a:t>
            </a:r>
          </a:p>
          <a:p>
            <a:br>
              <a:rPr lang="fr-FR" sz="1400" i="1" dirty="0"/>
            </a:br>
            <a:endParaRPr lang="fr-FR" sz="1400" i="1" dirty="0"/>
          </a:p>
        </p:txBody>
      </p:sp>
    </p:spTree>
    <p:extLst>
      <p:ext uri="{BB962C8B-B14F-4D97-AF65-F5344CB8AC3E}">
        <p14:creationId xmlns:p14="http://schemas.microsoft.com/office/powerpoint/2010/main" val="428725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1">
            <a:extLst>
              <a:ext uri="{FF2B5EF4-FFF2-40B4-BE49-F238E27FC236}">
                <a16:creationId xmlns:a16="http://schemas.microsoft.com/office/drawing/2014/main" id="{E98E50E6-6533-4C7D-8C7C-87489BE1D686}"/>
              </a:ext>
            </a:extLst>
          </p:cNvPr>
          <p:cNvSpPr txBox="1"/>
          <p:nvPr/>
        </p:nvSpPr>
        <p:spPr>
          <a:xfrm>
            <a:off x="1351884" y="293762"/>
            <a:ext cx="6421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i="1" dirty="0">
                <a:solidFill>
                  <a:schemeClr val="bg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 OF ENTITY + LOGO</a:t>
            </a:r>
            <a:endParaRPr lang="fr-FR" sz="2800" b="1" i="1" dirty="0">
              <a:solidFill>
                <a:schemeClr val="bg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Marcador de pie de página 2">
            <a:extLst>
              <a:ext uri="{FF2B5EF4-FFF2-40B4-BE49-F238E27FC236}">
                <a16:creationId xmlns:a16="http://schemas.microsoft.com/office/drawing/2014/main" id="{1A771C0C-1352-4B17-9B71-465B584C7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8430"/>
            <a:ext cx="4114800" cy="365125"/>
          </a:xfrm>
        </p:spPr>
        <p:txBody>
          <a:bodyPr/>
          <a:lstStyle>
            <a:lvl1pPr>
              <a:defRPr>
                <a:solidFill>
                  <a:srgbClr val="454545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s-ES" b="1" dirty="0"/>
              <a:t> </a:t>
            </a:r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METABUILDING · H2020 G.A. 873964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404C79-4352-4DBE-B259-CF0BD2F58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4960" y="6539231"/>
            <a:ext cx="2743200" cy="267970"/>
          </a:xfrm>
        </p:spPr>
        <p:txBody>
          <a:bodyPr/>
          <a:lstStyle/>
          <a:p>
            <a:fld id="{F3B1FC7B-6358-443F-A3DC-F72AAB7E6618}" type="slidenum">
              <a:rPr lang="es-ES" smtClean="0"/>
              <a:pPr/>
              <a:t>2</a:t>
            </a:fld>
            <a:endParaRPr lang="es-ES" dirty="0"/>
          </a:p>
        </p:txBody>
      </p:sp>
      <p:sp>
        <p:nvSpPr>
          <p:cNvPr id="9" name="Rectángulo: esquinas redondeadas 20">
            <a:extLst>
              <a:ext uri="{FF2B5EF4-FFF2-40B4-BE49-F238E27FC236}">
                <a16:creationId xmlns:a16="http://schemas.microsoft.com/office/drawing/2014/main" id="{FA05C599-50BA-464A-B447-704F61801941}"/>
              </a:ext>
            </a:extLst>
          </p:cNvPr>
          <p:cNvSpPr/>
          <p:nvPr/>
        </p:nvSpPr>
        <p:spPr>
          <a:xfrm>
            <a:off x="1351884" y="1405721"/>
            <a:ext cx="10510628" cy="365125"/>
          </a:xfrm>
          <a:prstGeom prst="roundRect">
            <a:avLst/>
          </a:prstGeom>
          <a:solidFill>
            <a:srgbClr val="EF7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Offer of expertise</a:t>
            </a:r>
            <a:endParaRPr lang="en-GB" sz="1600" dirty="0">
              <a:solidFill>
                <a:prstClr val="white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AFA2FDC-EEC3-45B0-A5E4-5592A8068F73}"/>
              </a:ext>
            </a:extLst>
          </p:cNvPr>
          <p:cNvSpPr txBox="1"/>
          <p:nvPr/>
        </p:nvSpPr>
        <p:spPr>
          <a:xfrm>
            <a:off x="1351884" y="2037244"/>
            <a:ext cx="1040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err="1"/>
              <a:t>Provide</a:t>
            </a:r>
            <a:r>
              <a:rPr lang="fr-FR" i="1" dirty="0"/>
              <a:t> charts, </a:t>
            </a:r>
            <a:r>
              <a:rPr lang="fr-FR" i="1" dirty="0" err="1"/>
              <a:t>pictures</a:t>
            </a:r>
            <a:r>
              <a:rPr lang="fr-FR" i="1" dirty="0"/>
              <a:t>, etc. to </a:t>
            </a:r>
            <a:r>
              <a:rPr lang="fr-FR" i="1" dirty="0" err="1"/>
              <a:t>illustrate</a:t>
            </a:r>
            <a:r>
              <a:rPr lang="fr-FR" i="1" dirty="0"/>
              <a:t> </a:t>
            </a:r>
            <a:r>
              <a:rPr lang="fr-FR" i="1" dirty="0" err="1"/>
              <a:t>your</a:t>
            </a:r>
            <a:r>
              <a:rPr lang="fr-FR" i="1" dirty="0"/>
              <a:t> </a:t>
            </a:r>
            <a:r>
              <a:rPr lang="fr-FR" i="1" dirty="0" err="1"/>
              <a:t>offer</a:t>
            </a:r>
            <a:r>
              <a:rPr lang="fr-FR" i="1" dirty="0"/>
              <a:t> (</a:t>
            </a:r>
            <a:r>
              <a:rPr lang="fr-FR" i="1" dirty="0" err="1"/>
              <a:t>optional</a:t>
            </a:r>
            <a:r>
              <a:rPr lang="fr-FR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2907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12977</TotalTime>
  <Words>251</Words>
  <Application>Microsoft Office PowerPoint</Application>
  <PresentationFormat>Grand écran</PresentationFormat>
  <Paragraphs>20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Light</vt:lpstr>
      <vt:lpstr>Tema de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Cross-sectoral and cross-border innovation ecosystem for European SMEs</dc:title>
  <dc:creator>Alejandro Adell</dc:creator>
  <cp:lastModifiedBy>Coline LAFFITTE</cp:lastModifiedBy>
  <cp:revision>84</cp:revision>
  <cp:lastPrinted>2020-07-20T16:32:50Z</cp:lastPrinted>
  <dcterms:created xsi:type="dcterms:W3CDTF">2020-03-18T11:52:57Z</dcterms:created>
  <dcterms:modified xsi:type="dcterms:W3CDTF">2021-06-29T14:36:39Z</dcterms:modified>
</cp:coreProperties>
</file>